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07D08A47-AB25-4E8B-A1C0-2962758F73B8}" type="datetimeFigureOut">
              <a:rPr lang="en-IN" smtClean="0"/>
              <a:t>29-01-2023</a:t>
            </a:fld>
            <a:endParaRPr lang="en-IN"/>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0F099D55-933A-4B45-872A-4269146736C5}" type="slidenum">
              <a:rPr lang="en-IN" smtClean="0"/>
              <a:t>‹#›</a:t>
            </a:fld>
            <a:endParaRPr lang="en-IN"/>
          </a:p>
        </p:txBody>
      </p:sp>
    </p:spTree>
    <p:extLst>
      <p:ext uri="{BB962C8B-B14F-4D97-AF65-F5344CB8AC3E}">
        <p14:creationId xmlns:p14="http://schemas.microsoft.com/office/powerpoint/2010/main" val="3166699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D08A47-AB25-4E8B-A1C0-2962758F73B8}" type="datetimeFigureOut">
              <a:rPr lang="en-IN" smtClean="0"/>
              <a:t>29-01-2023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F099D55-933A-4B45-872A-4269146736C5}" type="slidenum">
              <a:rPr lang="en-IN" smtClean="0"/>
              <a:t>‹#›</a:t>
            </a:fld>
            <a:endParaRPr lang="en-IN"/>
          </a:p>
        </p:txBody>
      </p:sp>
    </p:spTree>
    <p:extLst>
      <p:ext uri="{BB962C8B-B14F-4D97-AF65-F5344CB8AC3E}">
        <p14:creationId xmlns:p14="http://schemas.microsoft.com/office/powerpoint/2010/main" val="3710481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D08A47-AB25-4E8B-A1C0-2962758F73B8}" type="datetimeFigureOut">
              <a:rPr lang="en-IN" smtClean="0"/>
              <a:t>29-01-2023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F099D55-933A-4B45-872A-4269146736C5}" type="slidenum">
              <a:rPr lang="en-IN" smtClean="0"/>
              <a:t>‹#›</a:t>
            </a:fld>
            <a:endParaRPr lang="en-IN"/>
          </a:p>
        </p:txBody>
      </p:sp>
    </p:spTree>
    <p:extLst>
      <p:ext uri="{BB962C8B-B14F-4D97-AF65-F5344CB8AC3E}">
        <p14:creationId xmlns:p14="http://schemas.microsoft.com/office/powerpoint/2010/main" val="952204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D08A47-AB25-4E8B-A1C0-2962758F73B8}" type="datetimeFigureOut">
              <a:rPr lang="en-IN" smtClean="0"/>
              <a:t>29-01-2023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F099D55-933A-4B45-872A-4269146736C5}" type="slidenum">
              <a:rPr lang="en-IN" smtClean="0"/>
              <a:t>‹#›</a:t>
            </a:fld>
            <a:endParaRPr lang="en-IN"/>
          </a:p>
        </p:txBody>
      </p:sp>
    </p:spTree>
    <p:extLst>
      <p:ext uri="{BB962C8B-B14F-4D97-AF65-F5344CB8AC3E}">
        <p14:creationId xmlns:p14="http://schemas.microsoft.com/office/powerpoint/2010/main" val="1084936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D08A47-AB25-4E8B-A1C0-2962758F73B8}" type="datetimeFigureOut">
              <a:rPr lang="en-IN" smtClean="0"/>
              <a:t>29-01-2023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F099D55-933A-4B45-872A-4269146736C5}" type="slidenum">
              <a:rPr lang="en-IN" smtClean="0"/>
              <a:t>‹#›</a:t>
            </a:fld>
            <a:endParaRPr lang="en-IN"/>
          </a:p>
        </p:txBody>
      </p:sp>
    </p:spTree>
    <p:extLst>
      <p:ext uri="{BB962C8B-B14F-4D97-AF65-F5344CB8AC3E}">
        <p14:creationId xmlns:p14="http://schemas.microsoft.com/office/powerpoint/2010/main" val="276291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D08A47-AB25-4E8B-A1C0-2962758F73B8}" type="datetimeFigureOut">
              <a:rPr lang="en-IN" smtClean="0"/>
              <a:t>29-01-2023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F099D55-933A-4B45-872A-4269146736C5}" type="slidenum">
              <a:rPr lang="en-IN" smtClean="0"/>
              <a:t>‹#›</a:t>
            </a:fld>
            <a:endParaRPr lang="en-IN"/>
          </a:p>
        </p:txBody>
      </p:sp>
    </p:spTree>
    <p:extLst>
      <p:ext uri="{BB962C8B-B14F-4D97-AF65-F5344CB8AC3E}">
        <p14:creationId xmlns:p14="http://schemas.microsoft.com/office/powerpoint/2010/main" val="3088273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D08A47-AB25-4E8B-A1C0-2962758F73B8}" type="datetimeFigureOut">
              <a:rPr lang="en-IN" smtClean="0"/>
              <a:t>29-01-2023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F099D55-933A-4B45-872A-4269146736C5}" type="slidenum">
              <a:rPr lang="en-IN" smtClean="0"/>
              <a:t>‹#›</a:t>
            </a:fld>
            <a:endParaRPr lang="en-IN"/>
          </a:p>
        </p:txBody>
      </p:sp>
    </p:spTree>
    <p:extLst>
      <p:ext uri="{BB962C8B-B14F-4D97-AF65-F5344CB8AC3E}">
        <p14:creationId xmlns:p14="http://schemas.microsoft.com/office/powerpoint/2010/main" val="930506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D08A47-AB25-4E8B-A1C0-2962758F73B8}" type="datetimeFigureOut">
              <a:rPr lang="en-IN" smtClean="0"/>
              <a:t>29-01-2023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F099D55-933A-4B45-872A-4269146736C5}" type="slidenum">
              <a:rPr lang="en-IN" smtClean="0"/>
              <a:t>‹#›</a:t>
            </a:fld>
            <a:endParaRPr lang="en-IN"/>
          </a:p>
        </p:txBody>
      </p:sp>
    </p:spTree>
    <p:extLst>
      <p:ext uri="{BB962C8B-B14F-4D97-AF65-F5344CB8AC3E}">
        <p14:creationId xmlns:p14="http://schemas.microsoft.com/office/powerpoint/2010/main" val="4165639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D08A47-AB25-4E8B-A1C0-2962758F73B8}" type="datetimeFigureOut">
              <a:rPr lang="en-IN" smtClean="0"/>
              <a:t>29-01-2023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F099D55-933A-4B45-872A-4269146736C5}" type="slidenum">
              <a:rPr lang="en-IN" smtClean="0"/>
              <a:t>‹#›</a:t>
            </a:fld>
            <a:endParaRPr lang="en-IN"/>
          </a:p>
        </p:txBody>
      </p:sp>
    </p:spTree>
    <p:extLst>
      <p:ext uri="{BB962C8B-B14F-4D97-AF65-F5344CB8AC3E}">
        <p14:creationId xmlns:p14="http://schemas.microsoft.com/office/powerpoint/2010/main" val="4155866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07D08A47-AB25-4E8B-A1C0-2962758F73B8}" type="datetimeFigureOut">
              <a:rPr lang="en-IN" smtClean="0"/>
              <a:t>29-01-2023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0F099D55-933A-4B45-872A-4269146736C5}" type="slidenum">
              <a:rPr lang="en-IN" smtClean="0"/>
              <a:t>‹#›</a:t>
            </a:fld>
            <a:endParaRPr lang="en-IN"/>
          </a:p>
        </p:txBody>
      </p:sp>
    </p:spTree>
    <p:extLst>
      <p:ext uri="{BB962C8B-B14F-4D97-AF65-F5344CB8AC3E}">
        <p14:creationId xmlns:p14="http://schemas.microsoft.com/office/powerpoint/2010/main" val="1135885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07D08A47-AB25-4E8B-A1C0-2962758F73B8}" type="datetimeFigureOut">
              <a:rPr lang="en-IN" smtClean="0"/>
              <a:t>29-01-2023</a:t>
            </a:fld>
            <a:endParaRPr lang="en-IN"/>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0F099D55-933A-4B45-872A-4269146736C5}" type="slidenum">
              <a:rPr lang="en-IN" smtClean="0"/>
              <a:t>‹#›</a:t>
            </a:fld>
            <a:endParaRPr lang="en-IN"/>
          </a:p>
        </p:txBody>
      </p:sp>
    </p:spTree>
    <p:extLst>
      <p:ext uri="{BB962C8B-B14F-4D97-AF65-F5344CB8AC3E}">
        <p14:creationId xmlns:p14="http://schemas.microsoft.com/office/powerpoint/2010/main" val="318902556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07D08A47-AB25-4E8B-A1C0-2962758F73B8}" type="datetimeFigureOut">
              <a:rPr lang="en-IN" smtClean="0"/>
              <a:t>29-01-2023</a:t>
            </a:fld>
            <a:endParaRPr lang="en-IN"/>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IN"/>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0F099D55-933A-4B45-872A-4269146736C5}" type="slidenum">
              <a:rPr lang="en-IN" smtClean="0"/>
              <a:t>‹#›</a:t>
            </a:fld>
            <a:endParaRPr lang="en-IN"/>
          </a:p>
        </p:txBody>
      </p:sp>
    </p:spTree>
    <p:extLst>
      <p:ext uri="{BB962C8B-B14F-4D97-AF65-F5344CB8AC3E}">
        <p14:creationId xmlns:p14="http://schemas.microsoft.com/office/powerpoint/2010/main" val="1807995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gineersacademy.org/centers/engineers-academy-bhopal-madhya-pradesh/" TargetMode="External"/><Relationship Id="rId2" Type="http://schemas.openxmlformats.org/officeDocument/2006/relationships/hyperlink" Target="https://engineersacademy.org/centers/engineers-academy-lucknow/"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engineersacademy.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engineersacademy.org/" TargetMode="External"/><Relationship Id="rId2" Type="http://schemas.openxmlformats.org/officeDocument/2006/relationships/hyperlink" Target="https://engineersacademy.org/"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6807AE-5238-7E28-CC89-1F1DE5E916BA}"/>
              </a:ext>
            </a:extLst>
          </p:cNvPr>
          <p:cNvSpPr txBox="1"/>
          <p:nvPr/>
        </p:nvSpPr>
        <p:spPr>
          <a:xfrm>
            <a:off x="145773" y="280342"/>
            <a:ext cx="8017566" cy="369332"/>
          </a:xfrm>
          <a:prstGeom prst="rect">
            <a:avLst/>
          </a:prstGeom>
          <a:noFill/>
        </p:spPr>
        <p:txBody>
          <a:bodyPr wrap="square" rtlCol="0">
            <a:spAutoFit/>
          </a:bodyPr>
          <a:lstStyle/>
          <a:p>
            <a:pPr marL="285750" indent="-285750">
              <a:buFont typeface="Wingdings" panose="05000000000000000000" pitchFamily="2" charset="2"/>
              <a:buChar char="v"/>
            </a:pPr>
            <a:r>
              <a:rPr lang="en-US" b="1" i="0" dirty="0">
                <a:solidFill>
                  <a:srgbClr val="333333"/>
                </a:solidFill>
                <a:effectLst/>
                <a:latin typeface="Georgia" panose="02040502050405020303" pitchFamily="18" charset="0"/>
              </a:rPr>
              <a:t>Why is the Importance of GATE Coaching so much in India?</a:t>
            </a:r>
          </a:p>
        </p:txBody>
      </p:sp>
      <p:sp>
        <p:nvSpPr>
          <p:cNvPr id="5" name="TextBox 4">
            <a:extLst>
              <a:ext uri="{FF2B5EF4-FFF2-40B4-BE49-F238E27FC236}">
                <a16:creationId xmlns:a16="http://schemas.microsoft.com/office/drawing/2014/main" id="{B0B72232-ADC8-2F60-32EC-A3508CD36937}"/>
              </a:ext>
            </a:extLst>
          </p:cNvPr>
          <p:cNvSpPr txBox="1"/>
          <p:nvPr/>
        </p:nvSpPr>
        <p:spPr>
          <a:xfrm>
            <a:off x="145774" y="753646"/>
            <a:ext cx="11661914" cy="5262979"/>
          </a:xfrm>
          <a:prstGeom prst="rect">
            <a:avLst/>
          </a:prstGeom>
          <a:noFill/>
        </p:spPr>
        <p:txBody>
          <a:bodyPr wrap="square" rtlCol="0">
            <a:spAutoFit/>
          </a:bodyPr>
          <a:lstStyle/>
          <a:p>
            <a:pPr algn="just">
              <a:spcAft>
                <a:spcPts val="0"/>
              </a:spcAft>
            </a:pPr>
            <a:r>
              <a:rPr lang="en-US" sz="1600" b="0" i="0" dirty="0">
                <a:solidFill>
                  <a:srgbClr val="000000"/>
                </a:solidFill>
                <a:effectLst/>
                <a:latin typeface="Calibri" panose="020F0502020204030204" pitchFamily="34" charset="0"/>
              </a:rPr>
              <a:t>Particularly talking about the coaching institutions located in Delhi, Ajmer, and Lucknow serves to be the best place for learning. To do the preparations for the GATE exam it is recommended to every aspirant to have all their concepts cleared timely. Engineers Academy is one of the leading GATE center for coaching assistance across India providing candidates with an in-depth knowledge. Engineer’s academy is known for its quality study notes and coaching material along with proper guidance from specialized mentors. Recently many GATE coaching classes have established in India but Engineers Academy has stood tall among the rest. For a healthy competition among students the culture of best GATE coaching in Delhi or best coaching for GATE in Ajmer is important and essential to motivate them.</a:t>
            </a:r>
            <a:endParaRPr lang="en-US" sz="1600" b="0" i="0" dirty="0">
              <a:solidFill>
                <a:srgbClr val="000000"/>
              </a:solidFill>
              <a:effectLst/>
              <a:latin typeface="Helvetica Neue"/>
            </a:endParaRPr>
          </a:p>
          <a:p>
            <a:pPr algn="just">
              <a:spcAft>
                <a:spcPts val="0"/>
              </a:spcAft>
            </a:pPr>
            <a:r>
              <a:rPr lang="en-US" sz="1600" b="0" i="0" dirty="0">
                <a:solidFill>
                  <a:srgbClr val="000000"/>
                </a:solidFill>
                <a:effectLst/>
                <a:latin typeface="Helvetica Neue"/>
              </a:rPr>
              <a:t> </a:t>
            </a:r>
          </a:p>
          <a:p>
            <a:pPr algn="just">
              <a:spcAft>
                <a:spcPts val="0"/>
              </a:spcAft>
            </a:pPr>
            <a:r>
              <a:rPr lang="en-US" sz="1600" b="1" i="0" dirty="0">
                <a:solidFill>
                  <a:srgbClr val="000000"/>
                </a:solidFill>
                <a:effectLst/>
                <a:latin typeface="Calibri" panose="020F0502020204030204" pitchFamily="34" charset="0"/>
              </a:rPr>
              <a:t>GATE coaching in Lucknow</a:t>
            </a:r>
            <a:endParaRPr lang="en-US" sz="1600" b="0" i="0" dirty="0">
              <a:solidFill>
                <a:srgbClr val="000000"/>
              </a:solidFill>
              <a:effectLst/>
              <a:latin typeface="Helvetica Neue"/>
            </a:endParaRPr>
          </a:p>
          <a:p>
            <a:pPr algn="just">
              <a:spcAft>
                <a:spcPts val="0"/>
              </a:spcAft>
            </a:pPr>
            <a:r>
              <a:rPr lang="en-US" sz="1600" b="0" i="0" dirty="0">
                <a:solidFill>
                  <a:srgbClr val="000000"/>
                </a:solidFill>
                <a:effectLst/>
                <a:latin typeface="Helvetica Neue"/>
              </a:rPr>
              <a:t> </a:t>
            </a:r>
          </a:p>
          <a:p>
            <a:pPr algn="just">
              <a:spcAft>
                <a:spcPts val="0"/>
              </a:spcAft>
            </a:pPr>
            <a:r>
              <a:rPr lang="en-US" sz="1600" b="0" i="0" dirty="0">
                <a:solidFill>
                  <a:srgbClr val="000000"/>
                </a:solidFill>
                <a:effectLst/>
                <a:latin typeface="Calibri" panose="020F0502020204030204" pitchFamily="34" charset="0"/>
              </a:rPr>
              <a:t>Lucknow is among the cities from where the best results in the nation come. The </a:t>
            </a:r>
            <a:r>
              <a:rPr lang="en-US" sz="1600" b="1" i="0" u="none" strike="noStrike" dirty="0">
                <a:solidFill>
                  <a:srgbClr val="7030A0"/>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GATE coaching in Lucknow</a:t>
            </a:r>
            <a:r>
              <a:rPr lang="en-US" sz="1600" b="0" i="0" dirty="0">
                <a:solidFill>
                  <a:srgbClr val="7030A0"/>
                </a:solidFill>
                <a:effectLst/>
                <a:latin typeface="Calibri" panose="020F0502020204030204" pitchFamily="34" charset="0"/>
              </a:rPr>
              <a:t> </a:t>
            </a:r>
            <a:r>
              <a:rPr lang="en-US" sz="1600" b="0" i="0" dirty="0">
                <a:solidFill>
                  <a:srgbClr val="000000"/>
                </a:solidFill>
                <a:effectLst/>
                <a:latin typeface="Calibri" panose="020F0502020204030204" pitchFamily="34" charset="0"/>
              </a:rPr>
              <a:t>and the preparation done by the students is very encouraging. One of the best coaching institutes in the city is from the Engineers Academy. The coaching center there boasts to have a high success ratio every year as compared to the other coaching classes.</a:t>
            </a:r>
            <a:endParaRPr lang="en-US" sz="1600" b="0" i="0" dirty="0">
              <a:solidFill>
                <a:srgbClr val="000000"/>
              </a:solidFill>
              <a:effectLst/>
              <a:latin typeface="Helvetica Neue"/>
            </a:endParaRPr>
          </a:p>
          <a:p>
            <a:pPr algn="just">
              <a:spcAft>
                <a:spcPts val="0"/>
              </a:spcAft>
            </a:pPr>
            <a:r>
              <a:rPr lang="en-US" sz="1600" b="0" i="0" dirty="0">
                <a:solidFill>
                  <a:srgbClr val="000000"/>
                </a:solidFill>
                <a:effectLst/>
                <a:latin typeface="Helvetica Neue"/>
              </a:rPr>
              <a:t> </a:t>
            </a:r>
          </a:p>
          <a:p>
            <a:pPr algn="just">
              <a:spcAft>
                <a:spcPts val="0"/>
              </a:spcAft>
            </a:pPr>
            <a:r>
              <a:rPr lang="en-US" sz="1600" b="1" i="0" dirty="0">
                <a:solidFill>
                  <a:srgbClr val="000000"/>
                </a:solidFill>
                <a:effectLst/>
                <a:latin typeface="Calibri" panose="020F0502020204030204" pitchFamily="34" charset="0"/>
              </a:rPr>
              <a:t>GATE Coaching in Bhopal from EA</a:t>
            </a:r>
            <a:endParaRPr lang="en-US" sz="1600" b="0" i="0" dirty="0">
              <a:solidFill>
                <a:srgbClr val="000000"/>
              </a:solidFill>
              <a:effectLst/>
              <a:latin typeface="Helvetica Neue"/>
            </a:endParaRPr>
          </a:p>
          <a:p>
            <a:pPr algn="just">
              <a:spcAft>
                <a:spcPts val="0"/>
              </a:spcAft>
            </a:pPr>
            <a:r>
              <a:rPr lang="en-US" sz="1600" b="0" i="0" dirty="0">
                <a:solidFill>
                  <a:srgbClr val="000000"/>
                </a:solidFill>
                <a:effectLst/>
                <a:latin typeface="Helvetica Neue"/>
              </a:rPr>
              <a:t> </a:t>
            </a:r>
          </a:p>
          <a:p>
            <a:pPr algn="just">
              <a:spcAft>
                <a:spcPts val="0"/>
              </a:spcAft>
            </a:pPr>
            <a:r>
              <a:rPr lang="en-US" sz="1600" b="0" i="0" dirty="0">
                <a:solidFill>
                  <a:srgbClr val="000000"/>
                </a:solidFill>
                <a:effectLst/>
                <a:latin typeface="Calibri" panose="020F0502020204030204" pitchFamily="34" charset="0"/>
              </a:rPr>
              <a:t>The established coaching center of</a:t>
            </a:r>
            <a:r>
              <a:rPr lang="en-US" sz="1600" b="0" i="0" dirty="0">
                <a:solidFill>
                  <a:srgbClr val="7030A0"/>
                </a:solidFill>
                <a:effectLst/>
                <a:latin typeface="Calibri" panose="020F0502020204030204" pitchFamily="34" charset="0"/>
              </a:rPr>
              <a:t> </a:t>
            </a:r>
            <a:r>
              <a:rPr lang="en-US" sz="1600" b="1" i="0" u="none" strike="noStrike" dirty="0">
                <a:solidFill>
                  <a:srgbClr val="7030A0"/>
                </a:solidFill>
                <a:effectLst/>
                <a:latin typeface="Calibri" panose="020F0502020204030204" pitchFamily="34" charset="0"/>
                <a:hlinkClick r:id="rId3">
                  <a:extLst>
                    <a:ext uri="{A12FA001-AC4F-418D-AE19-62706E023703}">
                      <ahyp:hlinkClr xmlns:ahyp="http://schemas.microsoft.com/office/drawing/2018/hyperlinkcolor" val="tx"/>
                    </a:ext>
                  </a:extLst>
                </a:hlinkClick>
              </a:rPr>
              <a:t>GATE coaching in Bhopal</a:t>
            </a:r>
            <a:r>
              <a:rPr lang="en-US" sz="1600" b="0" i="0" dirty="0">
                <a:solidFill>
                  <a:srgbClr val="7030A0"/>
                </a:solidFill>
                <a:effectLst/>
                <a:latin typeface="Calibri" panose="020F0502020204030204" pitchFamily="34" charset="0"/>
              </a:rPr>
              <a:t> </a:t>
            </a:r>
            <a:r>
              <a:rPr lang="en-US" sz="1600" b="0" i="0" dirty="0">
                <a:solidFill>
                  <a:srgbClr val="000000"/>
                </a:solidFill>
                <a:effectLst/>
                <a:latin typeface="Calibri" panose="020F0502020204030204" pitchFamily="34" charset="0"/>
              </a:rPr>
              <a:t>from Engineers Academy provides students with:</a:t>
            </a:r>
            <a:endParaRPr lang="en-US" sz="1600" b="0" i="0" dirty="0">
              <a:solidFill>
                <a:srgbClr val="000000"/>
              </a:solidFill>
              <a:effectLst/>
              <a:latin typeface="Helvetica Neue"/>
            </a:endParaRPr>
          </a:p>
          <a:p>
            <a:pPr algn="just">
              <a:spcAft>
                <a:spcPts val="0"/>
              </a:spcAft>
            </a:pPr>
            <a:r>
              <a:rPr lang="en-US" sz="1600" b="0" i="0" dirty="0">
                <a:solidFill>
                  <a:srgbClr val="000000"/>
                </a:solidFill>
                <a:effectLst/>
                <a:latin typeface="Calibri" panose="020F0502020204030204" pitchFamily="34" charset="0"/>
              </a:rPr>
              <a:t>1. The most advanced and latest study material and notes according the GATE syllabus.</a:t>
            </a:r>
            <a:endParaRPr lang="en-US" sz="1600" b="0" i="0" dirty="0">
              <a:solidFill>
                <a:srgbClr val="000000"/>
              </a:solidFill>
              <a:effectLst/>
              <a:latin typeface="Helvetica Neue"/>
            </a:endParaRPr>
          </a:p>
          <a:p>
            <a:pPr algn="just">
              <a:spcAft>
                <a:spcPts val="0"/>
              </a:spcAft>
            </a:pPr>
            <a:r>
              <a:rPr lang="en-US" sz="1600" b="0" i="0" dirty="0">
                <a:solidFill>
                  <a:srgbClr val="000000"/>
                </a:solidFill>
                <a:effectLst/>
                <a:latin typeface="Calibri" panose="020F0502020204030204" pitchFamily="34" charset="0"/>
              </a:rPr>
              <a:t>2. The specialized subject mentors and teachers teach students and clear all their doubts.</a:t>
            </a:r>
            <a:endParaRPr lang="en-US" sz="1600" b="0" i="0" dirty="0">
              <a:solidFill>
                <a:srgbClr val="000000"/>
              </a:solidFill>
              <a:effectLst/>
              <a:latin typeface="Helvetica Neue"/>
            </a:endParaRPr>
          </a:p>
          <a:p>
            <a:pPr algn="just">
              <a:spcAft>
                <a:spcPts val="0"/>
              </a:spcAft>
            </a:pPr>
            <a:r>
              <a:rPr lang="en-US" sz="1600" b="0" i="0" dirty="0">
                <a:solidFill>
                  <a:srgbClr val="000000"/>
                </a:solidFill>
                <a:effectLst/>
                <a:latin typeface="Calibri" panose="020F0502020204030204" pitchFamily="34" charset="0"/>
              </a:rPr>
              <a:t>3. The coaching institute conducts interactive sessions for students at regular interval. This helps in developing a clear knowledge of the subject.</a:t>
            </a:r>
            <a:endParaRPr lang="en-US" sz="1600" b="0" i="0" dirty="0">
              <a:solidFill>
                <a:srgbClr val="000000"/>
              </a:solidFill>
              <a:effectLst/>
              <a:latin typeface="Helvetica Neue"/>
            </a:endParaRPr>
          </a:p>
          <a:p>
            <a:endParaRPr lang="en-IN" sz="1600" dirty="0"/>
          </a:p>
        </p:txBody>
      </p:sp>
      <p:pic>
        <p:nvPicPr>
          <p:cNvPr id="7" name="Picture 6">
            <a:hlinkClick r:id="rId4"/>
            <a:extLst>
              <a:ext uri="{FF2B5EF4-FFF2-40B4-BE49-F238E27FC236}">
                <a16:creationId xmlns:a16="http://schemas.microsoft.com/office/drawing/2014/main" id="{25B1195E-EA11-971F-A00D-1C2FB6D6A68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66852" y="169485"/>
            <a:ext cx="2040835" cy="431491"/>
          </a:xfrm>
          <a:prstGeom prst="rect">
            <a:avLst/>
          </a:prstGeom>
        </p:spPr>
      </p:pic>
    </p:spTree>
    <p:extLst>
      <p:ext uri="{BB962C8B-B14F-4D97-AF65-F5344CB8AC3E}">
        <p14:creationId xmlns:p14="http://schemas.microsoft.com/office/powerpoint/2010/main" val="3174466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DA2FE6-57D0-C181-D226-B9CE1A0A3406}"/>
              </a:ext>
            </a:extLst>
          </p:cNvPr>
          <p:cNvSpPr txBox="1"/>
          <p:nvPr/>
        </p:nvSpPr>
        <p:spPr>
          <a:xfrm>
            <a:off x="211015" y="548641"/>
            <a:ext cx="10986869" cy="4247317"/>
          </a:xfrm>
          <a:prstGeom prst="rect">
            <a:avLst/>
          </a:prstGeom>
          <a:noFill/>
        </p:spPr>
        <p:txBody>
          <a:bodyPr wrap="square" rtlCol="0">
            <a:spAutoFit/>
          </a:bodyPr>
          <a:lstStyle/>
          <a:p>
            <a:pPr algn="just">
              <a:spcAft>
                <a:spcPts val="0"/>
              </a:spcAft>
            </a:pPr>
            <a:r>
              <a:rPr lang="en-US" b="1" i="0" dirty="0">
                <a:solidFill>
                  <a:srgbClr val="000000"/>
                </a:solidFill>
                <a:effectLst/>
                <a:latin typeface="Calibri" panose="020F0502020204030204" pitchFamily="34" charset="0"/>
              </a:rPr>
              <a:t>Best coaching for GATE electrical engineering</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b="0" i="0" dirty="0">
                <a:solidFill>
                  <a:srgbClr val="000000"/>
                </a:solidFill>
                <a:effectLst/>
                <a:latin typeface="Calibri" panose="020F0502020204030204" pitchFamily="34" charset="0"/>
              </a:rPr>
              <a:t>Electrical engineering is an in-demand branch from the industrial market point of view in 21</a:t>
            </a:r>
            <a:r>
              <a:rPr lang="en-US" b="0" i="0" baseline="30000" dirty="0">
                <a:solidFill>
                  <a:srgbClr val="000000"/>
                </a:solidFill>
                <a:effectLst/>
                <a:latin typeface="Calibri" panose="020F0502020204030204" pitchFamily="34" charset="0"/>
              </a:rPr>
              <a:t>st</a:t>
            </a:r>
            <a:r>
              <a:rPr lang="en-US" b="0" i="0" dirty="0">
                <a:solidFill>
                  <a:srgbClr val="000000"/>
                </a:solidFill>
                <a:effectLst/>
                <a:latin typeface="Calibri" panose="020F0502020204030204" pitchFamily="34" charset="0"/>
              </a:rPr>
              <a:t> century. To clear any competitive exams in the electrical engineering subject students are required to have a high conceptual clarity and high aptitude.</a:t>
            </a:r>
            <a:r>
              <a:rPr lang="en-US" b="0" i="0" dirty="0">
                <a:solidFill>
                  <a:srgbClr val="7030A0"/>
                </a:solidFill>
                <a:effectLst/>
                <a:latin typeface="Calibri" panose="020F0502020204030204" pitchFamily="34" charset="0"/>
              </a:rPr>
              <a:t> </a:t>
            </a:r>
            <a:r>
              <a:rPr lang="en-US" b="1" i="0" u="none" strike="noStrike" dirty="0">
                <a:solidFill>
                  <a:srgbClr val="7030A0"/>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Best coaching for GATE electrical engineering</a:t>
            </a:r>
            <a:r>
              <a:rPr lang="en-US" b="0" i="0" dirty="0">
                <a:solidFill>
                  <a:srgbClr val="000000"/>
                </a:solidFill>
                <a:effectLst/>
                <a:latin typeface="Calibri" panose="020F0502020204030204" pitchFamily="34" charset="0"/>
              </a:rPr>
              <a:t> is available at very cheap prices from the Engineers Academy. The books provided by them for practice and concept building provides for all the solutions explained properly in an easy language.</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b="1" i="0" dirty="0">
                <a:solidFill>
                  <a:srgbClr val="000000"/>
                </a:solidFill>
                <a:effectLst/>
                <a:latin typeface="Calibri" panose="020F0502020204030204" pitchFamily="34" charset="0"/>
              </a:rPr>
              <a:t>Conclusion</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b="0" i="0" dirty="0">
                <a:solidFill>
                  <a:srgbClr val="000000"/>
                </a:solidFill>
                <a:effectLst/>
                <a:latin typeface="Calibri" panose="020F0502020204030204" pitchFamily="34" charset="0"/>
              </a:rPr>
              <a:t>Students preparing for competitive exam like the GATE exam are needed to cover all the topics as per the syllabus of the GATE exam. Engineers Academy is one of the best coaching centers in the country which also caters for the best publication in the India. The EA publications provide for previous year papers as well as provide for </a:t>
            </a:r>
            <a:r>
              <a:rPr lang="en-US" b="0" i="0" dirty="0" err="1">
                <a:solidFill>
                  <a:srgbClr val="000000"/>
                </a:solidFill>
                <a:effectLst/>
                <a:latin typeface="Calibri" panose="020F0502020204030204" pitchFamily="34" charset="0"/>
              </a:rPr>
              <a:t>mcq</a:t>
            </a:r>
            <a:r>
              <a:rPr lang="en-US" b="0" i="0" dirty="0">
                <a:solidFill>
                  <a:srgbClr val="000000"/>
                </a:solidFill>
                <a:effectLst/>
                <a:latin typeface="Calibri" panose="020F0502020204030204" pitchFamily="34" charset="0"/>
              </a:rPr>
              <a:t> practice questions. Thus it is a good decision to enroll with the GATE coaching classes from engineers academy.</a:t>
            </a:r>
            <a:endParaRPr lang="en-US" b="0" i="0" dirty="0">
              <a:solidFill>
                <a:srgbClr val="000000"/>
              </a:solidFill>
              <a:effectLst/>
              <a:latin typeface="Helvetica Neue"/>
            </a:endParaRPr>
          </a:p>
          <a:p>
            <a:endParaRPr lang="en-IN" dirty="0"/>
          </a:p>
        </p:txBody>
      </p:sp>
      <p:pic>
        <p:nvPicPr>
          <p:cNvPr id="5" name="Picture 4">
            <a:hlinkClick r:id="rId3"/>
            <a:extLst>
              <a:ext uri="{FF2B5EF4-FFF2-40B4-BE49-F238E27FC236}">
                <a16:creationId xmlns:a16="http://schemas.microsoft.com/office/drawing/2014/main" id="{C26E117C-CCA7-8C04-B458-493B845DA5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66852" y="169485"/>
            <a:ext cx="2040835" cy="431491"/>
          </a:xfrm>
          <a:prstGeom prst="rect">
            <a:avLst/>
          </a:prstGeom>
        </p:spPr>
      </p:pic>
    </p:spTree>
    <p:extLst>
      <p:ext uri="{BB962C8B-B14F-4D97-AF65-F5344CB8AC3E}">
        <p14:creationId xmlns:p14="http://schemas.microsoft.com/office/powerpoint/2010/main" val="3380935248"/>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12</TotalTime>
  <Words>471</Words>
  <Application>Microsoft Office PowerPoint</Application>
  <PresentationFormat>Widescreen</PresentationFormat>
  <Paragraphs>20</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Georgia</vt:lpstr>
      <vt:lpstr>Helvetica Neue</vt:lpstr>
      <vt:lpstr>Wingdings</vt:lpstr>
      <vt:lpstr>Metropolitan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RAJVEER SINGH</dc:creator>
  <cp:lastModifiedBy>RAJVEER SINGH</cp:lastModifiedBy>
  <cp:revision>1</cp:revision>
  <dcterms:created xsi:type="dcterms:W3CDTF">2023-01-29T08:41:45Z</dcterms:created>
  <dcterms:modified xsi:type="dcterms:W3CDTF">2023-01-29T08:54:16Z</dcterms:modified>
</cp:coreProperties>
</file>